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4" r:id="rId4"/>
  </p:sldMasterIdLst>
  <p:notesMasterIdLst>
    <p:notesMasterId r:id="rId11"/>
  </p:notesMasterIdLst>
  <p:handoutMasterIdLst>
    <p:handoutMasterId r:id="rId12"/>
  </p:handoutMasterIdLst>
  <p:sldIdLst>
    <p:sldId id="256" r:id="rId5"/>
    <p:sldId id="415" r:id="rId6"/>
    <p:sldId id="279" r:id="rId7"/>
    <p:sldId id="277" r:id="rId8"/>
    <p:sldId id="278" r:id="rId9"/>
    <p:sldId id="414" r:id="rId10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5033" autoAdjust="0"/>
  </p:normalViewPr>
  <p:slideViewPr>
    <p:cSldViewPr snapToGrid="0" snapToObjects="1">
      <p:cViewPr varScale="1">
        <p:scale>
          <a:sx n="103" d="100"/>
          <a:sy n="103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ef Tech Officer" userId="edf54dfd-49ce-4388-bd86-3b2b9cb594cc" providerId="ADAL" clId="{D40626E5-A678-408B-BDEF-51BDD9300CD1}"/>
    <pc:docChg chg="custSel addSld delSld modSld">
      <pc:chgData name="Chief Tech Officer" userId="edf54dfd-49ce-4388-bd86-3b2b9cb594cc" providerId="ADAL" clId="{D40626E5-A678-408B-BDEF-51BDD9300CD1}" dt="2022-10-19T18:11:06.116" v="5" actId="403"/>
      <pc:docMkLst>
        <pc:docMk/>
      </pc:docMkLst>
      <pc:sldChg chg="modSp add mod">
        <pc:chgData name="Chief Tech Officer" userId="edf54dfd-49ce-4388-bd86-3b2b9cb594cc" providerId="ADAL" clId="{D40626E5-A678-408B-BDEF-51BDD9300CD1}" dt="2022-10-19T18:11:06.116" v="5" actId="403"/>
        <pc:sldMkLst>
          <pc:docMk/>
          <pc:sldMk cId="1871820535" sldId="279"/>
        </pc:sldMkLst>
        <pc:spChg chg="mod">
          <ac:chgData name="Chief Tech Officer" userId="edf54dfd-49ce-4388-bd86-3b2b9cb594cc" providerId="ADAL" clId="{D40626E5-A678-408B-BDEF-51BDD9300CD1}" dt="2022-10-19T18:11:06.116" v="5" actId="403"/>
          <ac:spMkLst>
            <pc:docMk/>
            <pc:sldMk cId="1871820535" sldId="279"/>
            <ac:spMk id="2" creationId="{DD897C7D-FC80-6B8D-6E10-69B3B661813D}"/>
          </ac:spMkLst>
        </pc:spChg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682190387" sldId="281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595300896" sldId="282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661604238" sldId="374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711221495" sldId="386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398832659" sldId="407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892975451" sldId="408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457937689" sldId="409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1828791156" sldId="412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841113570" sldId="413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64998933" sldId="415"/>
        </pc:sldMkLst>
      </pc:sldChg>
      <pc:sldChg chg="add">
        <pc:chgData name="Chief Tech Officer" userId="edf54dfd-49ce-4388-bd86-3b2b9cb594cc" providerId="ADAL" clId="{D40626E5-A678-408B-BDEF-51BDD9300CD1}" dt="2022-10-19T18:10:44.686" v="1"/>
        <pc:sldMkLst>
          <pc:docMk/>
          <pc:sldMk cId="1470362511" sldId="415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236378070" sldId="431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3517966195" sldId="432"/>
        </pc:sldMkLst>
      </pc:sldChg>
      <pc:sldChg chg="del">
        <pc:chgData name="Chief Tech Officer" userId="edf54dfd-49ce-4388-bd86-3b2b9cb594cc" providerId="ADAL" clId="{D40626E5-A678-408B-BDEF-51BDD9300CD1}" dt="2022-10-16T18:41:13.723" v="0" actId="47"/>
        <pc:sldMkLst>
          <pc:docMk/>
          <pc:sldMk cId="289122511" sldId="4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0BB0902-0C0D-41AF-AA53-4515B9A8A84D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101-F33A-4A94-80CD-31A349C07227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36B5-249C-4965-9862-38B058FFD50C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9303-0002-4B67-B045-33EE037AAF5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3228-7FF5-4C66-9B7E-C94654187439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05A7-9A62-4BA0-A1FA-0665BCEA73D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0E50-EBC5-4F8A-9C6C-5882BF4AEF4C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4C3A-3ACD-4D2B-BC0C-84C6617B75D4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7843-B7AC-453F-9436-6058DEC24DB3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CD8F-5F08-4846-A14B-7C754C951958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ACA5-6A13-4274-A74C-97CAA46AC4A8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08E-9691-49D7-952C-A7F3C5A038E1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7EC8-DCA8-40B9-80D0-F24831C6F226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F926-A30D-489A-8C61-EF65D73C59EA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5ED1-65C9-46BE-8E39-12A2117DD3F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FE6-931A-46E3-AF58-E1371927D0D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DFFB-E396-4190-9E19-5198C48DFE47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3260" y="300790"/>
            <a:ext cx="9260782" cy="11298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84421"/>
            <a:ext cx="10888579" cy="4521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6284641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5E54D4-9CB7-48FF-A244-93684524F9FF}" type="datetime1">
              <a:rPr lang="en-US" smtClean="0"/>
              <a:t>10/19/2022</a:t>
            </a:fld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84641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USWOA-PPP Copyright 2021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628464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sz="120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EA19EDC-38E3-4C91-B2C6-3B0ECB8FE6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45" b="97635" l="800" r="98867">
                        <a14:foregroundMark x1="14067" y1="24573" x2="14067" y2="24573"/>
                        <a14:foregroundMark x1="14067" y1="25427" x2="14067" y2="25427"/>
                        <a14:foregroundMark x1="14067" y1="25821" x2="14067" y2="25821"/>
                        <a14:foregroundMark x1="14067" y1="25821" x2="14067" y2="25821"/>
                        <a14:foregroundMark x1="18600" y1="22339" x2="18600" y2="22339"/>
                        <a14:foregroundMark x1="18600" y1="22339" x2="18600" y2="22339"/>
                        <a14:foregroundMark x1="21933" y1="18200" x2="21933" y2="18200"/>
                        <a14:foregroundMark x1="21933" y1="18200" x2="21933" y2="18200"/>
                        <a14:foregroundMark x1="21933" y1="18200" x2="21933" y2="18200"/>
                        <a14:foregroundMark x1="21933" y1="17477" x2="21933" y2="17477"/>
                        <a14:foregroundMark x1="21933" y1="17477" x2="21933" y2="17477"/>
                        <a14:foregroundMark x1="21933" y1="17477" x2="21933" y2="17477"/>
                        <a14:foregroundMark x1="27333" y1="14717" x2="27333" y2="14717"/>
                        <a14:foregroundMark x1="27467" y1="14717" x2="27467" y2="14717"/>
                        <a14:foregroundMark x1="27467" y1="14717" x2="27467" y2="14717"/>
                        <a14:foregroundMark x1="27467" y1="14717" x2="27467" y2="14717"/>
                        <a14:foregroundMark x1="27600" y1="14717" x2="27600" y2="14717"/>
                        <a14:foregroundMark x1="27600" y1="15703" x2="27600" y2="15703"/>
                        <a14:foregroundMark x1="26067" y1="11958" x2="26067" y2="11958"/>
                        <a14:foregroundMark x1="26067" y1="11958" x2="26067" y2="11958"/>
                        <a14:foregroundMark x1="26067" y1="11958" x2="26067" y2="11958"/>
                        <a14:foregroundMark x1="26067" y1="11958" x2="26067" y2="11958"/>
                        <a14:foregroundMark x1="26067" y1="11958" x2="26067" y2="11958"/>
                        <a14:foregroundMark x1="26333" y1="12615" x2="26333" y2="12615"/>
                        <a14:foregroundMark x1="27467" y1="11104" x2="28733" y2="11104"/>
                        <a14:foregroundMark x1="28267" y1="10447" x2="29267" y2="11104"/>
                        <a14:foregroundMark x1="28600" y1="10250" x2="28600" y2="10250"/>
                        <a14:foregroundMark x1="28600" y1="10250" x2="28600" y2="10250"/>
                        <a14:foregroundMark x1="31667" y1="10972" x2="32533" y2="13338"/>
                        <a14:foregroundMark x1="31800" y1="9987" x2="31800" y2="9987"/>
                        <a14:foregroundMark x1="35067" y1="12484" x2="35067" y2="12484"/>
                        <a14:foregroundMark x1="35067" y1="12221" x2="35067" y2="12221"/>
                        <a14:foregroundMark x1="35067" y1="12221" x2="35067" y2="12221"/>
                        <a14:foregroundMark x1="14800" y1="15112" x2="9200" y2="19842"/>
                        <a14:foregroundMark x1="9200" y1="19842" x2="1400" y2="40473"/>
                        <a14:foregroundMark x1="1400" y1="40473" x2="800" y2="45532"/>
                        <a14:foregroundMark x1="800" y1="45532" x2="800" y2="45532"/>
                        <a14:foregroundMark x1="800" y1="45532" x2="800" y2="45532"/>
                        <a14:foregroundMark x1="800" y1="45532" x2="800" y2="45532"/>
                        <a14:foregroundMark x1="933" y1="56242" x2="4000" y2="70499"/>
                        <a14:foregroundMark x1="4000" y1="70499" x2="18733" y2="87122"/>
                        <a14:foregroundMark x1="18733" y1="87122" x2="38800" y2="96912"/>
                        <a14:foregroundMark x1="38800" y1="96912" x2="53733" y2="98292"/>
                        <a14:foregroundMark x1="53733" y1="98292" x2="61333" y2="97503"/>
                        <a14:foregroundMark x1="61333" y1="97503" x2="82200" y2="87779"/>
                        <a14:foregroundMark x1="82200" y1="87779" x2="97067" y2="61498"/>
                        <a14:foregroundMark x1="97067" y1="61498" x2="98933" y2="51117"/>
                        <a14:foregroundMark x1="98933" y1="51117" x2="98933" y2="51117"/>
                        <a14:foregroundMark x1="98933" y1="51117" x2="98933" y2="51117"/>
                        <a14:foregroundMark x1="98467" y1="52102" x2="98467" y2="52102"/>
                        <a14:foregroundMark x1="98467" y1="52102" x2="98467" y2="52102"/>
                        <a14:foregroundMark x1="28267" y1="93364" x2="58200" y2="97635"/>
                        <a14:foregroundMark x1="58200" y1="97635" x2="73133" y2="92510"/>
                        <a14:foregroundMark x1="73133" y1="92510" x2="73133" y2="92510"/>
                        <a14:foregroundMark x1="73133" y1="92510" x2="73133" y2="92510"/>
                        <a14:foregroundMark x1="69600" y1="92904" x2="69600" y2="92904"/>
                        <a14:foregroundMark x1="98733" y1="46124" x2="97933" y2="38371"/>
                        <a14:foregroundMark x1="97933" y1="38371" x2="80600" y2="13141"/>
                        <a14:foregroundMark x1="80600" y1="13141" x2="74933" y2="9001"/>
                        <a14:foregroundMark x1="74933" y1="9001" x2="68467" y2="12221"/>
                        <a14:foregroundMark x1="68467" y1="12221" x2="60400" y2="12484"/>
                        <a14:foregroundMark x1="60400" y1="12484" x2="51733" y2="9724"/>
                        <a14:foregroundMark x1="51733" y1="9724" x2="36600" y2="10250"/>
                        <a14:foregroundMark x1="36600" y1="10250" x2="29867" y2="7096"/>
                        <a14:foregroundMark x1="29867" y1="7096" x2="16400" y2="13469"/>
                        <a14:foregroundMark x1="16400" y1="13469" x2="20533" y2="10447"/>
                        <a14:foregroundMark x1="20533" y1="10447" x2="20533" y2="10447"/>
                        <a14:foregroundMark x1="20533" y1="10447" x2="20533" y2="10447"/>
                        <a14:foregroundMark x1="24333" y1="7227" x2="43000" y2="4993"/>
                        <a14:foregroundMark x1="43000" y1="4993" x2="51467" y2="4993"/>
                        <a14:foregroundMark x1="51467" y1="4993" x2="66467" y2="4731"/>
                        <a14:foregroundMark x1="66467" y1="4731" x2="74067" y2="8344"/>
                        <a14:foregroundMark x1="74067" y1="8344" x2="74067" y2="8344"/>
                        <a14:foregroundMark x1="74067" y1="8344" x2="74067" y2="8344"/>
                        <a14:foregroundMark x1="57333" y1="2365" x2="33800" y2="3745"/>
                        <a14:foregroundMark x1="33800" y1="3745" x2="32533" y2="4468"/>
                        <a14:foregroundMark x1="32533" y1="4468" x2="32533" y2="4468"/>
                        <a14:foregroundMark x1="32533" y1="4468" x2="32533" y2="4468"/>
                        <a14:backgroundMark x1="29133" y1="26084" x2="29133" y2="260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8740" y="195808"/>
            <a:ext cx="1252675" cy="127104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05D0F1-1C13-486B-8A18-98E8C6A9996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9655" y="195534"/>
            <a:ext cx="1233605" cy="12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 cap="all">
          <a:ln w="3175" cmpd="sng">
            <a:noFill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218" y="1981201"/>
            <a:ext cx="10489565" cy="2895599"/>
          </a:xfrm>
        </p:spPr>
        <p:txBody>
          <a:bodyPr anchor="t"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USAWOA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 President Council</a:t>
            </a:r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(PPC)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882640"/>
            <a:ext cx="7197726" cy="470745"/>
          </a:xfrm>
        </p:spPr>
        <p:txBody>
          <a:bodyPr>
            <a:noAutofit/>
          </a:bodyPr>
          <a:lstStyle/>
          <a:p>
            <a:pPr marL="0" marR="0" rtl="0" eaLnBrk="1" fontAlgn="t" latinLnBrk="0" hangingPunct="1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1E0BCF2-3CD9-49CF-BCBC-3C54F1131132}"/>
              </a:ext>
            </a:extLst>
          </p:cNvPr>
          <p:cNvGrpSpPr/>
          <p:nvPr/>
        </p:nvGrpSpPr>
        <p:grpSpPr>
          <a:xfrm>
            <a:off x="184759" y="1675208"/>
            <a:ext cx="2930537" cy="2330771"/>
            <a:chOff x="184759" y="1675208"/>
            <a:chExt cx="2930537" cy="23307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BCB47C-DA16-462E-AB5C-554CDE20BD20}"/>
                </a:ext>
              </a:extLst>
            </p:cNvPr>
            <p:cNvSpPr txBox="1"/>
            <p:nvPr/>
          </p:nvSpPr>
          <p:spPr>
            <a:xfrm>
              <a:off x="184759" y="2928761"/>
              <a:ext cx="293053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CW4 (Ret) Carl M. Burnett</a:t>
              </a:r>
              <a:br>
                <a:rPr lang="en-US" sz="1600" b="1" dirty="0"/>
              </a:br>
              <a:r>
                <a:rPr lang="en-US" sz="1600" b="1" dirty="0"/>
                <a:t>Chairman</a:t>
              </a:r>
            </a:p>
            <a:p>
              <a:pPr algn="ctr"/>
              <a:r>
                <a:rPr lang="en-US" sz="1600" b="1" dirty="0"/>
                <a:t>Past National President</a:t>
              </a:r>
              <a:br>
                <a:rPr lang="en-US" sz="1600" b="1" dirty="0"/>
              </a:br>
              <a:r>
                <a:rPr lang="en-US" sz="1600" b="1" dirty="0"/>
                <a:t>1984-1986</a:t>
              </a:r>
            </a:p>
          </p:txBody>
        </p:sp>
        <p:pic>
          <p:nvPicPr>
            <p:cNvPr id="7" name="Picture 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50292C27-A15E-4B04-99BE-07D68272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227" y="1675208"/>
              <a:ext cx="1355700" cy="124684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B5C3A2-8827-4706-8034-EC7DE7B617EB}"/>
              </a:ext>
            </a:extLst>
          </p:cNvPr>
          <p:cNvGrpSpPr/>
          <p:nvPr/>
        </p:nvGrpSpPr>
        <p:grpSpPr>
          <a:xfrm>
            <a:off x="3758428" y="1604284"/>
            <a:ext cx="3322946" cy="2635543"/>
            <a:chOff x="2632470" y="1655835"/>
            <a:chExt cx="3322946" cy="26355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B01C85-39B2-4B1A-9B60-285DDEB4F82D}"/>
                </a:ext>
              </a:extLst>
            </p:cNvPr>
            <p:cNvSpPr txBox="1"/>
            <p:nvPr/>
          </p:nvSpPr>
          <p:spPr>
            <a:xfrm>
              <a:off x="2632470" y="2937161"/>
              <a:ext cx="3322946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CW4 (Ret) Ronald J. Whalen</a:t>
              </a:r>
            </a:p>
            <a:p>
              <a:pPr algn="ctr"/>
              <a:r>
                <a:rPr lang="en-US" sz="1600" b="1" dirty="0"/>
                <a:t>Past National President</a:t>
              </a:r>
            </a:p>
            <a:p>
              <a:pPr algn="ctr"/>
              <a:r>
                <a:rPr lang="en-US" sz="1600" b="1" dirty="0"/>
                <a:t>1982-1984</a:t>
              </a:r>
            </a:p>
            <a:p>
              <a:pPr algn="ctr"/>
              <a:r>
                <a:rPr lang="en-US" sz="1600" b="1" dirty="0"/>
                <a:t>Past Northeastern Region President</a:t>
              </a:r>
            </a:p>
            <a:p>
              <a:pPr algn="ctr"/>
              <a:r>
                <a:rPr lang="en-US" sz="1600" b="1" dirty="0"/>
                <a:t>1985-1987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462EE8-1527-4CAB-A92C-503E510EE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4427" y="1655835"/>
              <a:ext cx="1004556" cy="126622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CC6E4A-D1B9-4D90-A742-BE573A40DCD4}"/>
              </a:ext>
            </a:extLst>
          </p:cNvPr>
          <p:cNvGrpSpPr/>
          <p:nvPr/>
        </p:nvGrpSpPr>
        <p:grpSpPr>
          <a:xfrm>
            <a:off x="7433019" y="1675208"/>
            <a:ext cx="3047189" cy="2375693"/>
            <a:chOff x="5663700" y="1630286"/>
            <a:chExt cx="3047189" cy="23756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3A01FF-7E6F-4FCF-A145-82A0B7ECEDCC}"/>
                </a:ext>
              </a:extLst>
            </p:cNvPr>
            <p:cNvSpPr txBox="1"/>
            <p:nvPr/>
          </p:nvSpPr>
          <p:spPr>
            <a:xfrm>
              <a:off x="5663700" y="3144205"/>
              <a:ext cx="3047189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CW5 (Ret) Franklin D. Meeks</a:t>
              </a:r>
            </a:p>
            <a:p>
              <a:pPr algn="ctr"/>
              <a:r>
                <a:rPr lang="en-US" sz="1600" b="1" dirty="0"/>
                <a:t>Past National President</a:t>
              </a:r>
            </a:p>
            <a:p>
              <a:pPr algn="ctr"/>
              <a:r>
                <a:rPr lang="en-US" sz="1600" b="1" dirty="0"/>
                <a:t>2000-2004</a:t>
              </a:r>
            </a:p>
          </p:txBody>
        </p:sp>
        <p:pic>
          <p:nvPicPr>
            <p:cNvPr id="16" name="Picture 15" descr="A person in a suit and tie&#10;&#10;Description automatically generated with low confidence">
              <a:extLst>
                <a:ext uri="{FF2B5EF4-FFF2-40B4-BE49-F238E27FC236}">
                  <a16:creationId xmlns:a16="http://schemas.microsoft.com/office/drawing/2014/main" id="{A1EE0A59-3335-441E-83F5-96AC1C41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6775" y="1630286"/>
              <a:ext cx="1355700" cy="141137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E3070E-C3C6-4E78-ACBE-D3BA173B9CBC}"/>
              </a:ext>
            </a:extLst>
          </p:cNvPr>
          <p:cNvGrpSpPr/>
          <p:nvPr/>
        </p:nvGrpSpPr>
        <p:grpSpPr>
          <a:xfrm>
            <a:off x="6186909" y="4239827"/>
            <a:ext cx="2769704" cy="2321200"/>
            <a:chOff x="8710889" y="1630286"/>
            <a:chExt cx="2769704" cy="23212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008178-84C3-4335-B24A-0CCB21C8BF25}"/>
                </a:ext>
              </a:extLst>
            </p:cNvPr>
            <p:cNvSpPr txBox="1"/>
            <p:nvPr/>
          </p:nvSpPr>
          <p:spPr>
            <a:xfrm>
              <a:off x="8710889" y="3089712"/>
              <a:ext cx="276970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CW4 (Ret) Kenneth B. N. Hill</a:t>
              </a:r>
            </a:p>
            <a:p>
              <a:pPr algn="ctr"/>
              <a:r>
                <a:rPr lang="en-US" sz="1600" b="1" dirty="0"/>
                <a:t>Past National President</a:t>
              </a:r>
            </a:p>
            <a:p>
              <a:pPr algn="ctr"/>
              <a:r>
                <a:rPr lang="en-US" sz="1600" b="1" dirty="0"/>
                <a:t>2010-2012</a:t>
              </a:r>
            </a:p>
          </p:txBody>
        </p:sp>
        <p:pic>
          <p:nvPicPr>
            <p:cNvPr id="20" name="Picture 19" descr="A person in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E4BAE281-CF06-4393-A200-2C3724140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0283" y="1630286"/>
              <a:ext cx="955014" cy="1432521"/>
            </a:xfrm>
            <a:prstGeom prst="rect">
              <a:avLst/>
            </a:prstGeom>
          </p:spPr>
        </p:pic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4FB4B187-95E3-45A1-A8E9-4C15BB5F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17" y="216983"/>
            <a:ext cx="9393966" cy="12308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Presidents Council</a:t>
            </a:r>
            <a:br>
              <a:rPr lang="en-US" sz="6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cap="none" spc="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http://ppc.usawoa.org</a:t>
            </a:r>
            <a:endParaRPr lang="en-US" sz="6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22F8AB-6E8D-9E4A-C5AA-E8A33E47B62F}"/>
              </a:ext>
            </a:extLst>
          </p:cNvPr>
          <p:cNvGrpSpPr/>
          <p:nvPr/>
        </p:nvGrpSpPr>
        <p:grpSpPr>
          <a:xfrm>
            <a:off x="682067" y="4552604"/>
            <a:ext cx="4866457" cy="1402223"/>
            <a:chOff x="4432361" y="4348065"/>
            <a:chExt cx="4866457" cy="1402223"/>
          </a:xfrm>
        </p:grpSpPr>
        <p:pic>
          <p:nvPicPr>
            <p:cNvPr id="3" name="Picture 2" descr="A person wearing a suit and tie&#10;&#10;Description automatically generated with medium confidence">
              <a:extLst>
                <a:ext uri="{FF2B5EF4-FFF2-40B4-BE49-F238E27FC236}">
                  <a16:creationId xmlns:a16="http://schemas.microsoft.com/office/drawing/2014/main" id="{238051EF-7910-8DBC-DC74-8AA08812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2361" y="4348065"/>
              <a:ext cx="1321837" cy="140222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F900EA-FB13-B3F3-20A2-82EBD428507D}"/>
                </a:ext>
              </a:extLst>
            </p:cNvPr>
            <p:cNvSpPr txBox="1"/>
            <p:nvPr/>
          </p:nvSpPr>
          <p:spPr>
            <a:xfrm>
              <a:off x="5754198" y="4426849"/>
              <a:ext cx="354462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CW4 (Ret) Roy Valiant</a:t>
              </a:r>
            </a:p>
            <a:p>
              <a:pPr algn="ctr"/>
              <a:r>
                <a:rPr lang="en-US" sz="1600" b="1" dirty="0"/>
                <a:t>Past National President</a:t>
              </a:r>
              <a:br>
                <a:rPr lang="en-US" sz="1600" b="1" dirty="0"/>
              </a:br>
              <a:r>
                <a:rPr lang="en-US" sz="1600" b="1" dirty="0"/>
                <a:t>2004-2008</a:t>
              </a:r>
              <a:br>
                <a:rPr lang="en-US" sz="1600" b="1" dirty="0"/>
              </a:br>
              <a:r>
                <a:rPr lang="en-US" sz="1600" b="1" dirty="0"/>
                <a:t>Past European Region President</a:t>
              </a:r>
              <a:br>
                <a:rPr lang="en-US" sz="1600" b="1" dirty="0"/>
              </a:br>
              <a:r>
                <a:rPr lang="en-US" sz="1600" b="1" dirty="0"/>
                <a:t>1990 - 1993 / 1996 - 2000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3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7C7D-FC80-6B8D-6E10-69B3B661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Presidents Council</a:t>
            </a:r>
            <a:br>
              <a:rPr lang="en-US" sz="5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cap="none" spc="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http://ppc.usawoa.org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53586-722E-0BFC-1B4D-20C3B743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DB25-89DC-4C44-9C1B-EC173BAB1B6F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FFE4-ABE6-9714-6C1E-7D3B5D0D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F4172-EC62-5E91-BFCD-3D69FF08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959A5D-B27E-A75F-0725-6FC5E28F860D}"/>
              </a:ext>
            </a:extLst>
          </p:cNvPr>
          <p:cNvGrpSpPr/>
          <p:nvPr/>
        </p:nvGrpSpPr>
        <p:grpSpPr>
          <a:xfrm>
            <a:off x="398230" y="1653559"/>
            <a:ext cx="2781348" cy="2469275"/>
            <a:chOff x="96936" y="4189357"/>
            <a:chExt cx="2781348" cy="24692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C9B121-3DCB-6A6A-8B63-C46BAB5BAB61}"/>
                </a:ext>
              </a:extLst>
            </p:cNvPr>
            <p:cNvSpPr txBox="1"/>
            <p:nvPr/>
          </p:nvSpPr>
          <p:spPr>
            <a:xfrm>
              <a:off x="96936" y="5796858"/>
              <a:ext cx="278134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CW4 (Ret) Gregory A. Gouty</a:t>
              </a:r>
            </a:p>
            <a:p>
              <a:pPr algn="ctr"/>
              <a:r>
                <a:rPr lang="en-US" sz="1600" b="1" dirty="0"/>
                <a:t>Past National President</a:t>
              </a:r>
            </a:p>
            <a:p>
              <a:pPr algn="ctr"/>
              <a:r>
                <a:rPr lang="en-US" sz="1600" b="1" dirty="0"/>
                <a:t>2016-2018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A9F6B5-8D41-21CB-A5A6-592A89067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906" y="4189357"/>
              <a:ext cx="1086430" cy="152481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499355-197C-FACC-201C-4DC86671F15A}"/>
              </a:ext>
            </a:extLst>
          </p:cNvPr>
          <p:cNvGrpSpPr/>
          <p:nvPr/>
        </p:nvGrpSpPr>
        <p:grpSpPr>
          <a:xfrm>
            <a:off x="4176558" y="1653559"/>
            <a:ext cx="2930537" cy="2389603"/>
            <a:chOff x="2791436" y="4252953"/>
            <a:chExt cx="2930537" cy="23896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8C3405-F042-6916-65FC-1477F53EC225}"/>
                </a:ext>
              </a:extLst>
            </p:cNvPr>
            <p:cNvSpPr txBox="1"/>
            <p:nvPr/>
          </p:nvSpPr>
          <p:spPr>
            <a:xfrm>
              <a:off x="2791436" y="5780782"/>
              <a:ext cx="293053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CW4 (Ret) Percy Butler</a:t>
              </a:r>
            </a:p>
            <a:p>
              <a:pPr algn="ctr"/>
              <a:r>
                <a:rPr lang="en-US" sz="1600" b="1" dirty="0"/>
                <a:t>Past European Region President</a:t>
              </a:r>
            </a:p>
            <a:p>
              <a:pPr algn="ctr"/>
              <a:r>
                <a:rPr lang="en-US" sz="1600" b="1" dirty="0"/>
                <a:t>1980-1981</a:t>
              </a:r>
            </a:p>
          </p:txBody>
        </p:sp>
        <p:pic>
          <p:nvPicPr>
            <p:cNvPr id="11" name="Picture 10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43760E51-9C8A-466E-15EE-0DCAE2839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2553" y="4252953"/>
              <a:ext cx="1086430" cy="139035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E76885-9018-792A-86E0-C881726384B3}"/>
              </a:ext>
            </a:extLst>
          </p:cNvPr>
          <p:cNvGrpSpPr/>
          <p:nvPr/>
        </p:nvGrpSpPr>
        <p:grpSpPr>
          <a:xfrm>
            <a:off x="7820263" y="1529840"/>
            <a:ext cx="3138993" cy="2586326"/>
            <a:chOff x="5552811" y="4252953"/>
            <a:chExt cx="3138993" cy="25863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DB8C74-E017-02F2-E1A0-38494CAEF355}"/>
                </a:ext>
              </a:extLst>
            </p:cNvPr>
            <p:cNvSpPr txBox="1"/>
            <p:nvPr/>
          </p:nvSpPr>
          <p:spPr>
            <a:xfrm>
              <a:off x="5552811" y="5762061"/>
              <a:ext cx="31389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CW3 (Ret) James E. Wilson</a:t>
              </a:r>
            </a:p>
            <a:p>
              <a:pPr algn="ctr"/>
              <a:r>
                <a:rPr lang="en-US" sz="1600" b="1" dirty="0"/>
                <a:t>Past European Region President</a:t>
              </a:r>
            </a:p>
            <a:p>
              <a:pPr algn="ctr"/>
              <a:r>
                <a:rPr lang="en-US" sz="1600" b="1" dirty="0"/>
                <a:t>1985-1986</a:t>
              </a:r>
            </a:p>
            <a:p>
              <a:pPr algn="ctr"/>
              <a:r>
                <a:rPr lang="en-US" sz="1600" b="1" dirty="0"/>
                <a:t>2005-2006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3561B8-61B9-0093-43FE-1CA231D4C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6775" y="4252953"/>
              <a:ext cx="1152286" cy="12059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D34D37-05B9-55D4-A21C-4FD3AD0D14BF}"/>
              </a:ext>
            </a:extLst>
          </p:cNvPr>
          <p:cNvGrpSpPr/>
          <p:nvPr/>
        </p:nvGrpSpPr>
        <p:grpSpPr>
          <a:xfrm>
            <a:off x="6087234" y="4026615"/>
            <a:ext cx="3246106" cy="2413909"/>
            <a:chOff x="8592414" y="4179149"/>
            <a:chExt cx="3246106" cy="24139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E7461-69F6-BDEA-A233-91346821A3C0}"/>
                </a:ext>
              </a:extLst>
            </p:cNvPr>
            <p:cNvSpPr txBox="1"/>
            <p:nvPr/>
          </p:nvSpPr>
          <p:spPr>
            <a:xfrm>
              <a:off x="8592414" y="5762061"/>
              <a:ext cx="32461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CW5 (Ret) Howard Lundin</a:t>
              </a:r>
            </a:p>
            <a:p>
              <a:pPr algn="ctr"/>
              <a:r>
                <a:rPr lang="en-US" sz="1600" b="1" dirty="0"/>
                <a:t>Past Northeastern Region President</a:t>
              </a:r>
              <a:br>
                <a:rPr lang="en-US" sz="1600" b="1" dirty="0"/>
              </a:br>
              <a:r>
                <a:rPr lang="en-US" sz="1600" b="1" dirty="0"/>
                <a:t>1989-1992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9141F9-4D7F-884B-C247-68981DC86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90864" y="4179149"/>
              <a:ext cx="1132867" cy="1509746"/>
            </a:xfrm>
            <a:prstGeom prst="rect">
              <a:avLst/>
            </a:prstGeom>
          </p:spPr>
        </p:pic>
      </p:grpSp>
      <p:pic>
        <p:nvPicPr>
          <p:cNvPr id="19" name="Picture 18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48F1DC61-1816-0ECC-3499-CFA5CC03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030" y="4116166"/>
            <a:ext cx="1448769" cy="14448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9BAF78-F349-D8C8-B1F3-BF145FBC1EFB}"/>
              </a:ext>
            </a:extLst>
          </p:cNvPr>
          <p:cNvSpPr txBox="1"/>
          <p:nvPr/>
        </p:nvSpPr>
        <p:spPr>
          <a:xfrm>
            <a:off x="3001357" y="4470710"/>
            <a:ext cx="29305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CW2 (Ret) Gerald J. Wentworth</a:t>
            </a:r>
          </a:p>
          <a:p>
            <a:pPr algn="ctr"/>
            <a:r>
              <a:rPr lang="en-US" sz="1600" b="1" dirty="0"/>
              <a:t>Past European Region President</a:t>
            </a:r>
          </a:p>
          <a:p>
            <a:pPr algn="ctr"/>
            <a:r>
              <a:rPr lang="en-US" sz="1600" b="1" dirty="0"/>
              <a:t>1993-1995</a:t>
            </a:r>
          </a:p>
        </p:txBody>
      </p:sp>
    </p:spTree>
    <p:extLst>
      <p:ext uri="{BB962C8B-B14F-4D97-AF65-F5344CB8AC3E}">
        <p14:creationId xmlns:p14="http://schemas.microsoft.com/office/powerpoint/2010/main" val="18718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D995-CEE8-4E29-8808-D14CEA4B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4" y="195535"/>
            <a:ext cx="9393966" cy="12581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PPC Proposals 2021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32C5EF3-E901-469F-8ECB-41126E04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781806"/>
              </p:ext>
            </p:extLst>
          </p:nvPr>
        </p:nvGraphicFramePr>
        <p:xfrm>
          <a:off x="501954" y="1597152"/>
          <a:ext cx="11188093" cy="4571996"/>
        </p:xfrm>
        <a:graphic>
          <a:graphicData uri="http://schemas.openxmlformats.org/drawingml/2006/table">
            <a:tbl>
              <a:tblPr firstRow="1" bandRow="1"/>
              <a:tblGrid>
                <a:gridCol w="2417310">
                  <a:extLst>
                    <a:ext uri="{9D8B030D-6E8A-4147-A177-3AD203B41FA5}">
                      <a16:colId xmlns:a16="http://schemas.microsoft.com/office/drawing/2014/main" val="2170396597"/>
                    </a:ext>
                  </a:extLst>
                </a:gridCol>
                <a:gridCol w="5452360">
                  <a:extLst>
                    <a:ext uri="{9D8B030D-6E8A-4147-A177-3AD203B41FA5}">
                      <a16:colId xmlns:a16="http://schemas.microsoft.com/office/drawing/2014/main" val="3659048055"/>
                    </a:ext>
                  </a:extLst>
                </a:gridCol>
                <a:gridCol w="3318423">
                  <a:extLst>
                    <a:ext uri="{9D8B030D-6E8A-4147-A177-3AD203B41FA5}">
                      <a16:colId xmlns:a16="http://schemas.microsoft.com/office/drawing/2014/main" val="802338350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 Proposal No.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Title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0251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PPC-2021-01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Presidents Council (PPC) Charter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431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PPC-2021-02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Membership Program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563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PPC-2021-03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Format for USAWOA Legislative Initiatives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027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PPC-2021-04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WOA-MOAA Membership Program 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Tabled</a:t>
                      </a:r>
                      <a:endParaRPr lang="en-US" sz="1600" b="1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0262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PPC-2021-05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Eagle Rising Society Programs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3885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PPC-2021-06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Redesign of the WOA Portal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39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PPC-2021-07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WO Membership Awards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EXCOM Approved Jun 2021</a:t>
                      </a: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4504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PPC-2021-08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Redesign of the USAWOA.org 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014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PPC-2021-09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Liability Insurance for Chapters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677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PPC-2021-010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Digital Library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Apr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746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03B6D-41A7-4FF4-A7ED-A8AFE572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5AE-8A5E-4450-8C22-D4C51F9ED846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40238-DAFA-4F57-B20E-D6C04C3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1AACA-77B1-4681-9AB5-F817747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D995-CEE8-4E29-8808-D14CEA4B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4" y="195535"/>
            <a:ext cx="9393966" cy="12581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PPC Proposals 2022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32C5EF3-E901-469F-8ECB-41126E04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242243"/>
              </p:ext>
            </p:extLst>
          </p:nvPr>
        </p:nvGraphicFramePr>
        <p:xfrm>
          <a:off x="384314" y="1623968"/>
          <a:ext cx="11188093" cy="4496019"/>
        </p:xfrm>
        <a:graphic>
          <a:graphicData uri="http://schemas.openxmlformats.org/drawingml/2006/table">
            <a:tbl>
              <a:tblPr firstRow="1" bandRow="1"/>
              <a:tblGrid>
                <a:gridCol w="2224774">
                  <a:extLst>
                    <a:ext uri="{9D8B030D-6E8A-4147-A177-3AD203B41FA5}">
                      <a16:colId xmlns:a16="http://schemas.microsoft.com/office/drawing/2014/main" val="2170396597"/>
                    </a:ext>
                  </a:extLst>
                </a:gridCol>
                <a:gridCol w="5681472">
                  <a:extLst>
                    <a:ext uri="{9D8B030D-6E8A-4147-A177-3AD203B41FA5}">
                      <a16:colId xmlns:a16="http://schemas.microsoft.com/office/drawing/2014/main" val="3659048055"/>
                    </a:ext>
                  </a:extLst>
                </a:gridCol>
                <a:gridCol w="3281847">
                  <a:extLst>
                    <a:ext uri="{9D8B030D-6E8A-4147-A177-3AD203B41FA5}">
                      <a16:colId xmlns:a16="http://schemas.microsoft.com/office/drawing/2014/main" val="802338350"/>
                    </a:ext>
                  </a:extLst>
                </a:gridCol>
              </a:tblGrid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 Proposal No.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Title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02513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PPC-2022-01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Leadership Coaching Program (LCP)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4317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PPC-2022-02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501c(19) IRS Nonprofit Status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5633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PPC-2022-03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Award Selection Process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027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PPC-2022-04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 VP Historian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02628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PPC-2022-05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Corporate Membership Plan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3885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PPC-2022-06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CCWO Membership Initiative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396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PPC-2022-07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HQ Organizational Structure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4504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PPC-2022-08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Infostructure</a:t>
                      </a:r>
                      <a:r>
                        <a:rPr lang="fr-FR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Transition Management Plan (ITMP)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8/27/2022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0144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PPC-2022-09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Realignment Plan (SRP)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6777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PPC-2022-10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New Income Categories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746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03B6D-41A7-4FF4-A7ED-A8AFE572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5AE-8A5E-4450-8C22-D4C51F9ED846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40238-DAFA-4F57-B20E-D6C04C3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1AACA-77B1-4681-9AB5-F817747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7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D995-CEE8-4E29-8808-D14CEA4B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4" y="195535"/>
            <a:ext cx="9393966" cy="12581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PPC Proposals 2022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32C5EF3-E901-469F-8ECB-41126E04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31298"/>
              </p:ext>
            </p:extLst>
          </p:nvPr>
        </p:nvGraphicFramePr>
        <p:xfrm>
          <a:off x="384314" y="1623968"/>
          <a:ext cx="11188093" cy="4496019"/>
        </p:xfrm>
        <a:graphic>
          <a:graphicData uri="http://schemas.openxmlformats.org/drawingml/2006/table">
            <a:tbl>
              <a:tblPr firstRow="1" bandRow="1"/>
              <a:tblGrid>
                <a:gridCol w="2224774">
                  <a:extLst>
                    <a:ext uri="{9D8B030D-6E8A-4147-A177-3AD203B41FA5}">
                      <a16:colId xmlns:a16="http://schemas.microsoft.com/office/drawing/2014/main" val="2170396597"/>
                    </a:ext>
                  </a:extLst>
                </a:gridCol>
                <a:gridCol w="5681472">
                  <a:extLst>
                    <a:ext uri="{9D8B030D-6E8A-4147-A177-3AD203B41FA5}">
                      <a16:colId xmlns:a16="http://schemas.microsoft.com/office/drawing/2014/main" val="3659048055"/>
                    </a:ext>
                  </a:extLst>
                </a:gridCol>
                <a:gridCol w="3281847">
                  <a:extLst>
                    <a:ext uri="{9D8B030D-6E8A-4147-A177-3AD203B41FA5}">
                      <a16:colId xmlns:a16="http://schemas.microsoft.com/office/drawing/2014/main" val="802338350"/>
                    </a:ext>
                  </a:extLst>
                </a:gridCol>
              </a:tblGrid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 Proposal No.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Title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02513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PPC-2022-11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Financial Audit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8/27/2022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4317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PPC-2022-12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Leadership Non-Profit Training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8/27/2022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5633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027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02628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3885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396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4504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0144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6777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746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03B6D-41A7-4FF4-A7ED-A8AFE572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5AE-8A5E-4450-8C22-D4C51F9ED846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40238-DAFA-4F57-B20E-D6C04C3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1AACA-77B1-4681-9AB5-F817747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8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e Design.potx" id="{FDC8C77C-1C04-4B66-A70F-905A9E2E02F5}" vid="{C0386F95-936C-4265-8B3D-02B0BB8C6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0A0B5EDE4249806551BA25B8C066" ma:contentTypeVersion="8" ma:contentTypeDescription="Create a new document." ma:contentTypeScope="" ma:versionID="6e16a9071f5114cd9eafb2ac4b9f2712">
  <xsd:schema xmlns:xsd="http://www.w3.org/2001/XMLSchema" xmlns:xs="http://www.w3.org/2001/XMLSchema" xmlns:p="http://schemas.microsoft.com/office/2006/metadata/properties" xmlns:ns2="60895c1c-d70a-41d3-874b-d3a9be4dcb0c" targetNamespace="http://schemas.microsoft.com/office/2006/metadata/properties" ma:root="true" ma:fieldsID="855e2ef56b321da19464bfeca20e83ba" ns2:_="">
    <xsd:import namespace="60895c1c-d70a-41d3-874b-d3a9be4dc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95c1c-d70a-41d3-874b-d3a9be4dcb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6A1854-AFBE-4835-ACA9-46C1BA2D8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95c1c-d70a-41d3-874b-d3a9be4dc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4B24C-33F1-49A9-B1DD-489F2981C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8882F1-D9CB-48FD-A6E4-6552C328C8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USAWOA</Template>
  <TotalTime>2221</TotalTime>
  <Words>423</Words>
  <Application>Microsoft Office PowerPoint</Application>
  <PresentationFormat>Widescreen</PresentationFormat>
  <Paragraphs>125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Celestial</vt:lpstr>
      <vt:lpstr>USAWOA  Past President Council (PPC)</vt:lpstr>
      <vt:lpstr>Past Presidents Council http://ppc.usawoa.org</vt:lpstr>
      <vt:lpstr>Past Presidents Council http://ppc.usawoa.org</vt:lpstr>
      <vt:lpstr>PPC Proposals 2021</vt:lpstr>
      <vt:lpstr>PPC Proposals 2022</vt:lpstr>
      <vt:lpstr>PPC Proposals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Presidents Council</dc:title>
  <dc:creator>CW4 (Ret) Carl M. Burnett</dc:creator>
  <cp:lastModifiedBy>Chief Tech Officer</cp:lastModifiedBy>
  <cp:revision>25</cp:revision>
  <cp:lastPrinted>2021-01-29T21:51:57Z</cp:lastPrinted>
  <dcterms:created xsi:type="dcterms:W3CDTF">2020-11-18T12:50:08Z</dcterms:created>
  <dcterms:modified xsi:type="dcterms:W3CDTF">2022-10-19T18:11:14Z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0x01010096E90A0B5EDE4249806551BA25B8C066</vt:lpwstr>
  </property>
</Properties>
</file>